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302" r:id="rId2"/>
    <p:sldId id="299" r:id="rId3"/>
    <p:sldId id="289" r:id="rId4"/>
    <p:sldId id="307" r:id="rId5"/>
    <p:sldId id="322" r:id="rId6"/>
    <p:sldId id="319" r:id="rId7"/>
    <p:sldId id="320" r:id="rId8"/>
    <p:sldId id="313" r:id="rId9"/>
    <p:sldId id="323" r:id="rId10"/>
    <p:sldId id="314" r:id="rId11"/>
    <p:sldId id="321" r:id="rId12"/>
    <p:sldId id="30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374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25A78-85F7-4A2B-AE24-ACFEA5BE5306}" type="datetimeFigureOut">
              <a:rPr lang="pt-BR" smtClean="0"/>
              <a:t>26/10/2015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83121-3072-487E-9C79-3C98672136D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454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3121-3072-487E-9C79-3C98672136D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2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3121-3072-487E-9C79-3C98672136D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15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3121-3072-487E-9C79-3C98672136D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79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9A310C-0EEB-4D11-B254-A2E44605B57E}" type="datetimeFigureOut">
              <a:rPr lang="pt-BR" smtClean="0"/>
              <a:t>26/10/2015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7C33ED-D56F-4F77-8F96-D7392ABA40F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A310C-0EEB-4D11-B254-A2E44605B57E}" type="datetimeFigureOut">
              <a:rPr lang="pt-BR" smtClean="0"/>
              <a:t>26/10/2015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C33ED-D56F-4F77-8F96-D7392ABA40F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A310C-0EEB-4D11-B254-A2E44605B57E}" type="datetimeFigureOut">
              <a:rPr lang="pt-BR" smtClean="0"/>
              <a:t>26/10/2015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C33ED-D56F-4F77-8F96-D7392ABA40F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A310C-0EEB-4D11-B254-A2E44605B57E}" type="datetimeFigureOut">
              <a:rPr lang="pt-BR" smtClean="0"/>
              <a:t>26/10/2015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C33ED-D56F-4F77-8F96-D7392ABA40F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A310C-0EEB-4D11-B254-A2E44605B57E}" type="datetimeFigureOut">
              <a:rPr lang="pt-BR" smtClean="0"/>
              <a:t>26/10/2015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C33ED-D56F-4F77-8F96-D7392ABA40F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A310C-0EEB-4D11-B254-A2E44605B57E}" type="datetimeFigureOut">
              <a:rPr lang="pt-BR" smtClean="0"/>
              <a:t>26/10/2015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C33ED-D56F-4F77-8F96-D7392ABA40F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A310C-0EEB-4D11-B254-A2E44605B57E}" type="datetimeFigureOut">
              <a:rPr lang="pt-BR" smtClean="0"/>
              <a:t>26/10/2015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C33ED-D56F-4F77-8F96-D7392ABA40F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A310C-0EEB-4D11-B254-A2E44605B57E}" type="datetimeFigureOut">
              <a:rPr lang="pt-BR" smtClean="0"/>
              <a:t>26/10/2015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C33ED-D56F-4F77-8F96-D7392ABA40F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A310C-0EEB-4D11-B254-A2E44605B57E}" type="datetimeFigureOut">
              <a:rPr lang="pt-BR" smtClean="0"/>
              <a:t>26/10/2015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C33ED-D56F-4F77-8F96-D7392ABA40F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9A310C-0EEB-4D11-B254-A2E44605B57E}" type="datetimeFigureOut">
              <a:rPr lang="pt-BR" smtClean="0"/>
              <a:t>26/10/2015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7C33ED-D56F-4F77-8F96-D7392ABA40F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9A310C-0EEB-4D11-B254-A2E44605B57E}" type="datetimeFigureOut">
              <a:rPr lang="pt-BR" smtClean="0"/>
              <a:t>26/10/2015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7C33ED-D56F-4F77-8F96-D7392ABA40F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19A310C-0EEB-4D11-B254-A2E44605B57E}" type="datetimeFigureOut">
              <a:rPr lang="pt-BR" smtClean="0"/>
              <a:t>26/10/2015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7C33ED-D56F-4F77-8F96-D7392ABA40F1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1"/>
          <p:cNvCxnSpPr>
            <a:cxnSpLocks noChangeShapeType="1"/>
          </p:cNvCxnSpPr>
          <p:nvPr/>
        </p:nvCxnSpPr>
        <p:spPr bwMode="auto">
          <a:xfrm>
            <a:off x="2243138" y="385763"/>
            <a:ext cx="579437" cy="5778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6" name="Picture 2" descr="X:\Administração\Mirtes\logo_govern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7055" r="3655" b="6524"/>
          <a:stretch/>
        </p:blipFill>
        <p:spPr bwMode="auto">
          <a:xfrm>
            <a:off x="467544" y="3212976"/>
            <a:ext cx="2551279" cy="196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arroupilha.rs.gov.br/novo/wp-content/uploads/2013/05/%C3%81rea-Central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76" y="2420888"/>
            <a:ext cx="55257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61764" y="1772816"/>
            <a:ext cx="8820472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pt-BR" sz="2600" b="1" dirty="0" smtClean="0"/>
              <a:t>VENDA DE ÍNDICES DE POTENCIAL CONSTRUTIVO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31381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r="19679" b="13557"/>
          <a:stretch/>
        </p:blipFill>
        <p:spPr>
          <a:xfrm>
            <a:off x="5811221" y="2852936"/>
            <a:ext cx="3332779" cy="317787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39552" y="1484784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EXEMPLO DE COMPRA DE ÍNDICES PARA ZAA:</a:t>
            </a:r>
            <a:endParaRPr lang="pt-BR" sz="2000" dirty="0"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27990" y="2305392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Terreno:	1.000,00m²</a:t>
            </a:r>
            <a:endParaRPr lang="pt-BR" sz="2000" dirty="0"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7990" y="2668850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IA: 5 </a:t>
            </a:r>
            <a:r>
              <a:rPr lang="pt-BR" sz="2000" dirty="0" smtClean="0">
                <a:sym typeface="Wingdings" panose="05000000000000000000" pitchFamily="2" charset="2"/>
              </a:rPr>
              <a:t>		5.000,00m²</a:t>
            </a:r>
            <a:r>
              <a:rPr lang="pt-BR" sz="2000" dirty="0" smtClean="0"/>
              <a:t> </a:t>
            </a:r>
            <a:endParaRPr lang="pt-BR" sz="2000" dirty="0"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9552" y="3028890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Máximo de compra: 25% </a:t>
            </a:r>
            <a:r>
              <a:rPr lang="pt-BR" sz="2000" dirty="0" smtClean="0">
                <a:sym typeface="Wingdings" panose="05000000000000000000" pitchFamily="2" charset="2"/>
              </a:rPr>
              <a:t> 5+25%  IA = 6,25</a:t>
            </a:r>
          </a:p>
          <a:p>
            <a:pPr algn="just"/>
            <a:endParaRPr lang="pt-BR" sz="2000" dirty="0">
              <a:latin typeface="+mj-lt"/>
              <a:sym typeface="Wingdings" panose="05000000000000000000" pitchFamily="2" charset="2"/>
            </a:endParaRPr>
          </a:p>
          <a:p>
            <a:pPr algn="just"/>
            <a:endParaRPr lang="pt-BR" sz="2000" dirty="0"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9552" y="3649443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IA: 6,25 </a:t>
            </a:r>
            <a:r>
              <a:rPr lang="pt-BR" sz="2000" dirty="0" smtClean="0">
                <a:sym typeface="Wingdings" panose="05000000000000000000" pitchFamily="2" charset="2"/>
              </a:rPr>
              <a:t>	6.250,00m²</a:t>
            </a:r>
            <a:r>
              <a:rPr lang="pt-BR" sz="2000" dirty="0" smtClean="0"/>
              <a:t> </a:t>
            </a:r>
            <a:endParaRPr lang="pt-BR" sz="2000" dirty="0"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39552" y="4541058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FF0000"/>
                </a:solidFill>
              </a:rPr>
              <a:t>Compra de </a:t>
            </a:r>
            <a:r>
              <a:rPr lang="pt-BR" sz="2000" dirty="0">
                <a:solidFill>
                  <a:srgbClr val="FF0000"/>
                </a:solidFill>
              </a:rPr>
              <a:t>1.250,00m² </a:t>
            </a:r>
            <a:r>
              <a:rPr lang="pt-BR" sz="2000" dirty="0"/>
              <a:t>= </a:t>
            </a:r>
            <a:r>
              <a:rPr lang="pt-BR" sz="2000" dirty="0" smtClean="0"/>
              <a:t>R$193.108,75 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6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23528" y="1844824"/>
            <a:ext cx="87129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dirty="0" smtClean="0"/>
              <a:t>O ADQUIRENTE DE ÍNDICES DE POTENCIAL CONSTRUTIVO:</a:t>
            </a:r>
          </a:p>
          <a:p>
            <a:pPr algn="just"/>
            <a:endParaRPr lang="pt-BR" sz="1900" dirty="0"/>
          </a:p>
          <a:p>
            <a:pPr marL="285750" indent="-285750" algn="just">
              <a:buFontTx/>
              <a:buChar char="-"/>
            </a:pPr>
            <a:r>
              <a:rPr lang="pt-BR" sz="1900" dirty="0" smtClean="0"/>
              <a:t>Receberá do Município um Certificado de Potencial Construtivo – CPC;</a:t>
            </a:r>
          </a:p>
          <a:p>
            <a:pPr marL="285750" indent="-285750" algn="just">
              <a:buFontTx/>
              <a:buChar char="-"/>
            </a:pPr>
            <a:endParaRPr lang="pt-BR" sz="1900" dirty="0" smtClean="0"/>
          </a:p>
          <a:p>
            <a:pPr marL="285750" indent="-285750" algn="just">
              <a:buFontTx/>
              <a:buChar char="-"/>
            </a:pPr>
            <a:r>
              <a:rPr lang="pt-BR" sz="1900" dirty="0" smtClean="0"/>
              <a:t>Deverá averbá-lo no registro de imóveis no prazo máximo de 5 anos da aquisição;</a:t>
            </a:r>
          </a:p>
          <a:p>
            <a:pPr algn="just"/>
            <a:endParaRPr lang="pt-BR" sz="1900" dirty="0"/>
          </a:p>
          <a:p>
            <a:pPr marL="285750" indent="-285750" algn="just">
              <a:buFontTx/>
              <a:buChar char="-"/>
            </a:pPr>
            <a:r>
              <a:rPr lang="pt-BR" sz="1900" dirty="0" smtClean="0"/>
              <a:t>Poderá utilizá-lo ou transferi-lo uma única vez para um ou mais imóveis localizados na mesma zona ambiental da origem do Potencial Construtivo adquirido;</a:t>
            </a:r>
          </a:p>
          <a:p>
            <a:pPr marL="285750" indent="-285750" algn="just">
              <a:buFontTx/>
              <a:buChar char="-"/>
            </a:pPr>
            <a:endParaRPr lang="pt-BR" sz="1900" dirty="0"/>
          </a:p>
          <a:p>
            <a:pPr marL="285750" indent="-285750" algn="just">
              <a:buFontTx/>
              <a:buChar char="-"/>
            </a:pPr>
            <a:r>
              <a:rPr lang="pt-BR" sz="1900" dirty="0" smtClean="0"/>
              <a:t>O Índice </a:t>
            </a:r>
            <a:r>
              <a:rPr lang="pt-BR" sz="1900" dirty="0"/>
              <a:t>s</a:t>
            </a:r>
            <a:r>
              <a:rPr lang="pt-BR" sz="1900" dirty="0" smtClean="0"/>
              <a:t>erá somado ao Potencial Construtivo do imóvel receptor.</a:t>
            </a:r>
          </a:p>
        </p:txBody>
      </p:sp>
    </p:spTree>
    <p:extLst>
      <p:ext uri="{BB962C8B-B14F-4D97-AF65-F5344CB8AC3E}">
        <p14:creationId xmlns:p14="http://schemas.microsoft.com/office/powerpoint/2010/main" val="7812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1"/>
          <p:cNvCxnSpPr>
            <a:cxnSpLocks noChangeShapeType="1"/>
          </p:cNvCxnSpPr>
          <p:nvPr/>
        </p:nvCxnSpPr>
        <p:spPr bwMode="auto">
          <a:xfrm>
            <a:off x="2243138" y="385763"/>
            <a:ext cx="579437" cy="5778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Subtítulo 2"/>
          <p:cNvSpPr txBox="1">
            <a:spLocks/>
          </p:cNvSpPr>
          <p:nvPr/>
        </p:nvSpPr>
        <p:spPr>
          <a:xfrm>
            <a:off x="0" y="4913784"/>
            <a:ext cx="8820472" cy="1944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endParaRPr lang="pt-BR" sz="1600" b="1" dirty="0"/>
          </a:p>
          <a:p>
            <a:pPr marL="109728" indent="0" algn="ctr">
              <a:buNone/>
            </a:pPr>
            <a:r>
              <a:rPr lang="pt-BR" sz="1600" b="1" dirty="0" smtClean="0"/>
              <a:t>OBRIGADO!</a:t>
            </a:r>
            <a:endParaRPr lang="pt-BR" sz="1600" dirty="0"/>
          </a:p>
        </p:txBody>
      </p:sp>
      <p:pic>
        <p:nvPicPr>
          <p:cNvPr id="10" name="Picture 2" descr="X:\Administração\Mirtes\logo_govern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7055" r="3655" b="6524"/>
          <a:stretch/>
        </p:blipFill>
        <p:spPr bwMode="auto">
          <a:xfrm>
            <a:off x="2905199" y="1988840"/>
            <a:ext cx="3333601" cy="25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>
            <a:off x="2395538" y="538163"/>
            <a:ext cx="579437" cy="5778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" name="Retângulo 8"/>
          <p:cNvSpPr/>
          <p:nvPr/>
        </p:nvSpPr>
        <p:spPr>
          <a:xfrm>
            <a:off x="359532" y="2377911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+mj-lt"/>
              </a:rPr>
              <a:t>	A possibilidade de transferência e alienação de Índices de Potencial </a:t>
            </a:r>
            <a:r>
              <a:rPr lang="pt-BR" sz="2200" dirty="0">
                <a:latin typeface="+mj-lt"/>
              </a:rPr>
              <a:t>C</a:t>
            </a:r>
            <a:r>
              <a:rPr lang="pt-BR" sz="2200" dirty="0" smtClean="0">
                <a:latin typeface="+mj-lt"/>
              </a:rPr>
              <a:t>onstrutivo é mais um instrumento de ação que complementa o novo Plano </a:t>
            </a:r>
            <a:r>
              <a:rPr lang="pt-BR" sz="2200" dirty="0">
                <a:latin typeface="+mj-lt"/>
              </a:rPr>
              <a:t>D</a:t>
            </a:r>
            <a:r>
              <a:rPr lang="pt-BR" sz="2200" dirty="0" smtClean="0">
                <a:latin typeface="+mj-lt"/>
              </a:rPr>
              <a:t>iretor de Desenvolvimento Territorial Integrado – PDDTI do município, e que também se insere no </a:t>
            </a:r>
            <a:r>
              <a:rPr lang="pt-BR" sz="2200" dirty="0">
                <a:latin typeface="+mj-lt"/>
              </a:rPr>
              <a:t>P</a:t>
            </a:r>
            <a:r>
              <a:rPr lang="pt-BR" sz="2200" dirty="0" smtClean="0">
                <a:latin typeface="+mj-lt"/>
              </a:rPr>
              <a:t>rograma Municipal de Fomento ao </a:t>
            </a:r>
            <a:r>
              <a:rPr lang="pt-BR" sz="2200" dirty="0">
                <a:latin typeface="+mj-lt"/>
              </a:rPr>
              <a:t>D</a:t>
            </a:r>
            <a:r>
              <a:rPr lang="pt-BR" sz="2200" dirty="0" smtClean="0">
                <a:latin typeface="+mj-lt"/>
              </a:rPr>
              <a:t>esenvolvimento Econômico – INOVA FARROUPILHA, cuja a finalidade essencial é propiciar progresso e desenvolvimento sustentável para Farroupilha e para nossa população.</a:t>
            </a:r>
            <a:endParaRPr lang="pt-BR" sz="2200" dirty="0">
              <a:latin typeface="+mj-lt"/>
            </a:endParaRPr>
          </a:p>
        </p:txBody>
      </p:sp>
      <p:pic>
        <p:nvPicPr>
          <p:cNvPr id="12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65940"/>
            <a:ext cx="2867967" cy="18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3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59532" y="2478955"/>
            <a:ext cx="84249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+mj-lt"/>
              </a:rPr>
              <a:t>	A transferência e alienação de índices de potencial construtivo revela-se importante elemento de gestão urbana, pois permite ao adquirente dos Índices de Potencial Construtivo a VALORIZAÇÃO DA PROPRIEDADE, ao mesmo tempo em que possibilita ao Poder Público a obtenção de recursos para implantação de equipamentos estratégicos para o desenvolvimento econômico.</a:t>
            </a:r>
            <a:endParaRPr lang="pt-BR" sz="2200" dirty="0">
              <a:latin typeface="+mj-lt"/>
            </a:endParaRPr>
          </a:p>
        </p:txBody>
      </p:sp>
      <p:pic>
        <p:nvPicPr>
          <p:cNvPr id="12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65940"/>
            <a:ext cx="2867967" cy="18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0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rbanidades.arq.br/imagens/2007/8c48080dd5cb_FDDE/zoneamento_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4055"/>
            <a:ext cx="2904257" cy="212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106458" y="2111950"/>
            <a:ext cx="5642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É </a:t>
            </a:r>
            <a:r>
              <a:rPr lang="pt-BR" dirty="0"/>
              <a:t>o coeficiente que multiplicado pela área do lote resulta na área </a:t>
            </a:r>
            <a:r>
              <a:rPr lang="pt-BR" dirty="0" smtClean="0"/>
              <a:t>máxima construída  </a:t>
            </a:r>
            <a:r>
              <a:rPr lang="pt-BR" dirty="0"/>
              <a:t>computável, sendo um instrumento de controle da densidade populacional.</a:t>
            </a:r>
            <a:endParaRPr lang="pt-BR" dirty="0"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19264" y="4604935"/>
            <a:ext cx="5773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Área </a:t>
            </a:r>
            <a:r>
              <a:rPr lang="pt-BR" dirty="0"/>
              <a:t>Construída Computável - ACC: é a soma das áreas, cobertas ou não, de todos os pavimentos de uma edificação, que são consideradas para o cálculo do índice de aproveitamento;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54642" y="4077072"/>
            <a:ext cx="6160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+mj-lt"/>
              </a:rPr>
              <a:t>O que é Área Construída Computável - ACC?</a:t>
            </a:r>
            <a:endParaRPr lang="pt-BR" sz="2000" dirty="0"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22058" y="1621756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+mj-lt"/>
              </a:rPr>
              <a:t>O que Índice de Aproveitamento - IA?</a:t>
            </a:r>
            <a:endParaRPr lang="pt-BR" sz="2000" dirty="0"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7" y="-11017"/>
            <a:ext cx="1331595" cy="133159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599">
            <a:off x="204713" y="218303"/>
            <a:ext cx="1174133" cy="117413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221">
            <a:off x="1611149" y="385809"/>
            <a:ext cx="1061404" cy="1061404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1835696" y="353332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+mj-lt"/>
              </a:rPr>
              <a:t>ZAA</a:t>
            </a:r>
            <a:r>
              <a:rPr lang="pt-BR" sz="2000" dirty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– IA= 5	ZAB – IA=4	ZAC- IA=3</a:t>
            </a:r>
          </a:p>
        </p:txBody>
      </p:sp>
    </p:spTree>
    <p:extLst>
      <p:ext uri="{BB962C8B-B14F-4D97-AF65-F5344CB8AC3E}">
        <p14:creationId xmlns:p14="http://schemas.microsoft.com/office/powerpoint/2010/main" val="16472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rbanidades.arq.br/imagens/2008/TransfernciadoDireitodeConstruir_10533/transf_dir_const_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3" r="4412"/>
          <a:stretch/>
        </p:blipFill>
        <p:spPr bwMode="auto">
          <a:xfrm>
            <a:off x="1511660" y="2600629"/>
            <a:ext cx="6120680" cy="342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654775" y="2141701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+mj-lt"/>
              </a:rPr>
              <a:t>O QUE É ÍNDICE DE POTENCIAL CONSTRUTIVO?</a:t>
            </a:r>
            <a:endParaRPr lang="pt-BR" sz="2000" dirty="0">
              <a:latin typeface="+mj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7" y="-11017"/>
            <a:ext cx="1799659" cy="179965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599">
            <a:off x="66902" y="423474"/>
            <a:ext cx="1586848" cy="158684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221">
            <a:off x="1812892" y="499651"/>
            <a:ext cx="1434494" cy="14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32048" y="1643855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A venda dos Índices de Potencial Construtivo será feita mediante leilão realizado pelo Poder </a:t>
            </a:r>
            <a:r>
              <a:rPr lang="pt-BR" sz="2000" dirty="0"/>
              <a:t>E</a:t>
            </a:r>
            <a:r>
              <a:rPr lang="pt-BR" sz="2000" dirty="0" smtClean="0"/>
              <a:t>xecutivo Municipal, precedido de avaliação do mercado imobiliário.</a:t>
            </a:r>
            <a:endParaRPr lang="pt-BR" sz="2000" dirty="0"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2048" y="2962752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preço mínimo de venda é fixado em dez por cento do valor atualizado do Custo Unitário Básico (CUB/RS), definido pelo Sindicato da Construção Civil do Estado do Rio Grande do Sul (SINDUSCON/RS), do Código R1 – N, padrão de acabamento Normal.</a:t>
            </a:r>
            <a:endParaRPr lang="pt-BR" sz="2000" dirty="0"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7877" t="31079" r="29599" b="56765"/>
          <a:stretch/>
        </p:blipFill>
        <p:spPr>
          <a:xfrm>
            <a:off x="2014669" y="4683928"/>
            <a:ext cx="6480720" cy="104205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796136" y="5373216"/>
            <a:ext cx="792088" cy="14401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9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32048" y="2139305"/>
            <a:ext cx="8100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O potencial construtivo será expresso em unidade de metros quadrados, com lotes de 100,00m²</a:t>
            </a:r>
            <a:endParaRPr lang="pt-BR" sz="2000" dirty="0"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9184" y="4005064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O valor mínimo do lote será de R$15.448,70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00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39552" y="1484784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/>
              <a:t>ZAA</a:t>
            </a:r>
            <a:endParaRPr lang="pt-BR" sz="1500" dirty="0"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8343" t="10521" r="17397" b="8840"/>
          <a:stretch/>
        </p:blipFill>
        <p:spPr>
          <a:xfrm>
            <a:off x="-571660" y="0"/>
            <a:ext cx="9715660" cy="685811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308304" y="6466883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MAPA ATUAL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79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Administração\Francis\administraçao_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39552" y="1484784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/>
              <a:t>ZAA</a:t>
            </a:r>
            <a:endParaRPr lang="pt-BR" sz="1500" dirty="0"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7399" t="11361" r="23067" b="9680"/>
          <a:stretch/>
        </p:blipFill>
        <p:spPr>
          <a:xfrm>
            <a:off x="-132713" y="0"/>
            <a:ext cx="9276713" cy="692072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732240" y="6466883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MAPA PROPOSTO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01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1488</TotalTime>
  <Words>307</Words>
  <Application>Microsoft Office PowerPoint</Application>
  <PresentationFormat>Apresentação na tela (4:3)</PresentationFormat>
  <Paragraphs>37</Paragraphs>
  <Slides>12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Concurso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Maiara</dc:creator>
  <cp:lastModifiedBy>Rafael Maso</cp:lastModifiedBy>
  <cp:revision>88</cp:revision>
  <dcterms:created xsi:type="dcterms:W3CDTF">2015-09-08T16:38:36Z</dcterms:created>
  <dcterms:modified xsi:type="dcterms:W3CDTF">2015-10-26T19:01:00Z</dcterms:modified>
</cp:coreProperties>
</file>